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341" r:id="rId2"/>
    <p:sldId id="342" r:id="rId3"/>
    <p:sldId id="257"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41" r:id="rId33"/>
    <p:sldId id="542" r:id="rId34"/>
    <p:sldId id="543" r:id="rId35"/>
    <p:sldId id="544" r:id="rId36"/>
    <p:sldId id="545" r:id="rId37"/>
    <p:sldId id="546" r:id="rId38"/>
    <p:sldId id="547" r:id="rId39"/>
    <p:sldId id="548" r:id="rId40"/>
    <p:sldId id="549" r:id="rId41"/>
    <p:sldId id="550" r:id="rId42"/>
    <p:sldId id="551" r:id="rId43"/>
    <p:sldId id="552" r:id="rId44"/>
    <p:sldId id="553" r:id="rId45"/>
    <p:sldId id="554" r:id="rId46"/>
    <p:sldId id="555" r:id="rId47"/>
    <p:sldId id="556" r:id="rId48"/>
    <p:sldId id="557" r:id="rId49"/>
    <p:sldId id="558" r:id="rId50"/>
    <p:sldId id="559" r:id="rId51"/>
    <p:sldId id="560" r:id="rId52"/>
    <p:sldId id="561" r:id="rId53"/>
    <p:sldId id="562" r:id="rId54"/>
    <p:sldId id="563" r:id="rId55"/>
    <p:sldId id="512" r:id="rId56"/>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88" d="100"/>
          <a:sy n="88" d="100"/>
        </p:scale>
        <p:origin x="-376" y="-112"/>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7/8/17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7/8/17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4</a:t>
            </a:fld>
            <a:endParaRPr lang="en-US" sz="1300">
              <a:latin typeface="Calibri"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13</a:t>
            </a:fld>
            <a:endParaRPr lang="en-US" sz="13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t>So, just below the toolbar is a header panel with an ideogram representation of the current chromosome, along with a genome coordinate ruler that indicates the size of the region in view. </a:t>
            </a:r>
          </a:p>
          <a:p>
            <a:pPr>
              <a:defRPr/>
            </a:pPr>
            <a:endParaRPr lang="en-US" dirty="0" smtClean="0"/>
          </a:p>
          <a:p>
            <a:pPr>
              <a:defRPr/>
            </a:pPr>
            <a:r>
              <a:rPr lang="en-US" dirty="0" smtClean="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smtClean="0"/>
          </a:p>
          <a:p>
            <a:pPr>
              <a:defRPr/>
            </a:pPr>
            <a:r>
              <a:rPr lang="en-US" dirty="0" smtClean="0"/>
              <a:t>At the bottom, we see genome features loaded by default, in this case </a:t>
            </a:r>
            <a:r>
              <a:rPr lang="en-US" dirty="0" err="1" smtClean="0"/>
              <a:t>RefSeq</a:t>
            </a:r>
            <a:r>
              <a:rPr lang="en-US" dirty="0" smtClean="0"/>
              <a:t> gene annotations.</a:t>
            </a:r>
            <a:endParaRPr lang="en-US" dirty="0"/>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14</a:t>
            </a:fld>
            <a:endParaRPr lang="en-US" sz="13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currently supports more than 30 different file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15</a:t>
            </a:fld>
            <a:endParaRPr lang="en-US" sz="13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16</a:t>
            </a:fld>
            <a:endParaRPr lang="en-US" sz="130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17</a:t>
            </a:fld>
            <a:endParaRPr lang="en-US" sz="13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smtClean="0"/>
          </a:p>
          <a:p>
            <a:pPr>
              <a:defRPr/>
            </a:pPr>
            <a:r>
              <a:rPr lang="en-US" dirty="0" smtClean="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smtClean="0"/>
              <a:t>phred</a:t>
            </a:r>
            <a:r>
              <a:rPr lang="en-US" dirty="0" smtClean="0"/>
              <a:t>) score. This is the default coloring scheme for read bases, and has the effect of emphasizing high-quality mismatches.</a:t>
            </a:r>
          </a:p>
          <a:p>
            <a:pPr>
              <a:defRPr/>
            </a:pPr>
            <a:endParaRPr lang="en-US" dirty="0" smtClean="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18</a:t>
            </a:fld>
            <a:endParaRPr lang="en-US" sz="13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19</a:t>
            </a:fld>
            <a:endParaRPr lang="en-US" sz="13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20</a:t>
            </a:fld>
            <a:endParaRPr lang="en-US" sz="13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21</a:t>
            </a:fld>
            <a:endParaRPr lang="en-US" sz="1300">
              <a:latin typeface="Calibri"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22</a:t>
            </a:fld>
            <a:endParaRPr lang="en-US" sz="13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5</a:t>
            </a:fld>
            <a:endParaRPr lang="en-US" sz="13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23</a:t>
            </a:fld>
            <a:endParaRPr lang="en-US" sz="13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24</a:t>
            </a:fld>
            <a:endParaRPr lang="en-US" sz="13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25</a:t>
            </a:fld>
            <a:endParaRPr lang="en-US" sz="13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26</a:t>
            </a:fld>
            <a:endParaRPr lang="en-US" sz="13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27</a:t>
            </a:fld>
            <a:endParaRPr lang="en-US" sz="1300">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28</a:t>
            </a:fld>
            <a:endParaRPr lang="en-US" sz="130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29</a:t>
            </a:fld>
            <a:endParaRPr lang="en-US" sz="130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30</a:t>
            </a:fld>
            <a:endParaRPr lang="en-US" sz="130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31</a:t>
            </a:fld>
            <a:endParaRPr lang="en-US" sz="13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32</a:t>
            </a:fld>
            <a:endParaRPr lang="en-US" sz="13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6</a:t>
            </a:fld>
            <a:endParaRPr lang="en-US" sz="13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33</a:t>
            </a:fld>
            <a:endParaRPr lang="en-US" sz="1300">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34</a:t>
            </a:fld>
            <a:endParaRPr lang="en-US" sz="1300">
              <a:latin typeface="Calibri"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35</a:t>
            </a:fld>
            <a:endParaRPr lang="en-US" sz="1300">
              <a:latin typeface="Calibri"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36</a:t>
            </a:fld>
            <a:endParaRPr lang="en-US" sz="1300">
              <a:latin typeface="Calibri"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37</a:t>
            </a:fld>
            <a:endParaRPr lang="en-US" sz="1300">
              <a:latin typeface="Calibri"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38</a:t>
            </a:fld>
            <a:endParaRPr lang="en-US" sz="1300">
              <a:latin typeface="Calibri"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39</a:t>
            </a:fld>
            <a:endParaRPr lang="en-US" sz="1300">
              <a:latin typeface="Calibri"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40</a:t>
            </a:fld>
            <a:endParaRPr lang="en-US" sz="1300">
              <a:latin typeface="Calibri"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41</a:t>
            </a:fld>
            <a:endParaRPr lang="en-US" sz="1300">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42</a:t>
            </a:fld>
            <a:endParaRPr lang="en-US" sz="13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7</a:t>
            </a:fld>
            <a:endParaRPr lang="en-US" sz="13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43</a:t>
            </a:fld>
            <a:endParaRPr lang="en-US" sz="1300">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44</a:t>
            </a:fld>
            <a:endParaRPr lang="en-US" sz="1300">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45</a:t>
            </a:fld>
            <a:endParaRPr lang="en-US" sz="1300">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46</a:t>
            </a:fld>
            <a:endParaRPr lang="en-US" sz="1300">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47</a:t>
            </a:fld>
            <a:endParaRPr lang="en-US" sz="1300">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48</a:t>
            </a:fld>
            <a:endParaRPr lang="en-US" sz="1300">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49</a:t>
            </a:fld>
            <a:endParaRPr lang="en-US" sz="1300">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50</a:t>
            </a:fld>
            <a:endParaRPr lang="en-US" sz="1300">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51</a:t>
            </a:fld>
            <a:endParaRPr lang="en-US" sz="1300">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52</a:t>
            </a:fld>
            <a:endParaRPr lang="en-US" sz="13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8</a:t>
            </a:fld>
            <a:endParaRPr lang="en-US" sz="1300">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53</a:t>
            </a:fld>
            <a:endParaRPr lang="en-US" sz="1300">
              <a:latin typeface="Calibri"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20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1320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F9F1FC-B509-1B4B-90C4-C0916079CDC4}" type="slidenum">
              <a:rPr lang="en-US" sz="1300">
                <a:latin typeface="Calibri" charset="0"/>
              </a:rPr>
              <a:pPr eaLnBrk="1" hangingPunct="1"/>
              <a:t>54</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9</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10</a:t>
            </a:fld>
            <a:endParaRPr lang="en-US" sz="13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11</a:t>
            </a:fld>
            <a:endParaRPr lang="en-US" sz="1300">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t>Data files are loaded into IGV by: </a:t>
            </a:r>
          </a:p>
          <a:p>
            <a:pPr marL="285750" indent="-285750">
              <a:buFontTx/>
              <a:buAutoNum type="romanLcParenBoth"/>
              <a:defRPr/>
            </a:pPr>
            <a:r>
              <a:rPr lang="en-US" dirty="0" smtClean="0"/>
              <a:t>using the built-in file browser to select a file on the local file system, </a:t>
            </a:r>
          </a:p>
          <a:p>
            <a:pPr marL="285750" indent="-285750">
              <a:buFontTx/>
              <a:buAutoNum type="romanLcParenBoth"/>
              <a:defRPr/>
            </a:pPr>
            <a:r>
              <a:rPr lang="en-US" dirty="0" smtClean="0"/>
              <a:t>entering the URL of a file accessible over a network via HTTP or FTP, </a:t>
            </a:r>
          </a:p>
          <a:p>
            <a:pPr marL="285750" indent="-285750">
              <a:buFontTx/>
              <a:buAutoNum type="romanLcParenBoth"/>
              <a:defRPr/>
            </a:pPr>
            <a:r>
              <a:rPr lang="en-US" dirty="0" smtClean="0"/>
              <a:t>selecting entries from the ‘File &gt; Load from Server’ menu. </a:t>
            </a:r>
          </a:p>
          <a:p>
            <a:pPr marL="285750" indent="-285750">
              <a:buFontTx/>
              <a:buAutoNum type="romanLcParenBoth"/>
              <a:defRPr/>
            </a:pPr>
            <a:r>
              <a:rPr lang="en-US" dirty="0" smtClean="0"/>
              <a:t>## entering the URL of a Distributed Annotation System (DAS) feature source [18] or </a:t>
            </a:r>
          </a:p>
          <a:p>
            <a:pPr marL="285750" indent="-285750">
              <a:buFontTx/>
              <a:buAutoNum type="romanLcParenBoth"/>
              <a:defRPr/>
            </a:pPr>
            <a:endParaRPr lang="en-US" dirty="0" smtClean="0"/>
          </a:p>
          <a:p>
            <a:pPr marL="285750" indent="-285750">
              <a:buFontTx/>
              <a:buAutoNum type="romanLcParenBoth"/>
              <a:defRPr/>
            </a:pPr>
            <a:endParaRPr lang="en-US" dirty="0" smtClean="0"/>
          </a:p>
          <a:p>
            <a:pPr>
              <a:defRPr/>
            </a:pPr>
            <a:r>
              <a:rPr lang="en-US" dirty="0" smtClean="0"/>
              <a:t>By default, the menu provides access to data and annotation files that are hosted at the Broad Institute for viewing in IGV. So in this example, we are loading </a:t>
            </a:r>
            <a:r>
              <a:rPr lang="en-US" dirty="0" err="1" smtClean="0"/>
              <a:t>ChIP</a:t>
            </a:r>
            <a:r>
              <a:rPr lang="en-US" dirty="0" smtClean="0"/>
              <a:t> data representing various epigenetic marks done for one individual.</a:t>
            </a:r>
            <a:endParaRPr lang="en-US" dirty="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12</a:t>
            </a:fld>
            <a:endParaRPr lang="en-US" sz="13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7/8/17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hyperlink" Target="http://www.broadinstitute.org/igv/FileFormats" TargetMode="External"/><Relationship Id="rId4"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github.com/griffithlab/rnaseq_tutorial/wiki/IGV-Tutoria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4941168"/>
            <a:ext cx="4752528" cy="1292354"/>
          </a:xfrm>
          <a:prstGeom prst="rect">
            <a:avLst/>
          </a:prstGeom>
        </p:spPr>
      </p:pic>
      <p:sp>
        <p:nvSpPr>
          <p:cNvPr id="40961" name="Title 1"/>
          <p:cNvSpPr>
            <a:spLocks noGrp="1"/>
          </p:cNvSpPr>
          <p:nvPr>
            <p:ph type="title"/>
          </p:nvPr>
        </p:nvSpPr>
        <p:spPr>
          <a:xfrm>
            <a:off x="152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2831" y="805011"/>
            <a:ext cx="307975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bwMode="auto">
          <a:xfrm>
            <a:off x="107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63281" y="980827"/>
            <a:ext cx="5083175"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8594" y="2060848"/>
            <a:ext cx="4754562"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bwMode="auto">
          <a:xfrm>
            <a:off x="5636519" y="3315841"/>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3071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6804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07207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65361"/>
            <a:ext cx="9144000" cy="586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1692275"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1692275" y="2862436"/>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827088"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1623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9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270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2834" y="2348657"/>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567309"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9759" y="1470769"/>
            <a:ext cx="5367337"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6687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5290121" y="3342432"/>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ectangle 11"/>
          <p:cNvSpPr/>
          <p:nvPr/>
        </p:nvSpPr>
        <p:spPr>
          <a:xfrm>
            <a:off x="2532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3414514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52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83" y="736302"/>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220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08310"/>
            <a:ext cx="9144000"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52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381000" y="800372"/>
            <a:ext cx="81534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7154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57572"/>
            <a:ext cx="774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6172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0" name="TextBox 8"/>
          <p:cNvSpPr txBox="1">
            <a:spLocks noChangeArrowheads="1"/>
          </p:cNvSpPr>
          <p:nvPr/>
        </p:nvSpPr>
        <p:spPr bwMode="auto">
          <a:xfrm>
            <a:off x="6637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373063"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1" name="Right Brace 10"/>
          <p:cNvSpPr/>
          <p:nvPr/>
        </p:nvSpPr>
        <p:spPr>
          <a:xfrm>
            <a:off x="7315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304800" y="1562372"/>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7848600" y="3391172"/>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2286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6" name="Straight Arrow Connector 14"/>
          <p:cNvCxnSpPr>
            <a:cxnSpLocks noChangeShapeType="1"/>
          </p:cNvCxnSpPr>
          <p:nvPr/>
        </p:nvCxnSpPr>
        <p:spPr bwMode="auto">
          <a:xfrm flipV="1">
            <a:off x="3200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2667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68" name="TextBox 16"/>
          <p:cNvSpPr txBox="1">
            <a:spLocks noChangeArrowheads="1"/>
          </p:cNvSpPr>
          <p:nvPr/>
        </p:nvSpPr>
        <p:spPr bwMode="auto">
          <a:xfrm>
            <a:off x="7620000" y="5261247"/>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7086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9170" name="Straight Arrow Connector 18"/>
          <p:cNvCxnSpPr>
            <a:cxnSpLocks noChangeShapeType="1"/>
          </p:cNvCxnSpPr>
          <p:nvPr/>
        </p:nvCxnSpPr>
        <p:spPr bwMode="auto">
          <a:xfrm flipV="1">
            <a:off x="3429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1" name="TextBox 19"/>
          <p:cNvSpPr txBox="1">
            <a:spLocks noChangeArrowheads="1"/>
          </p:cNvSpPr>
          <p:nvPr/>
        </p:nvSpPr>
        <p:spPr bwMode="auto">
          <a:xfrm>
            <a:off x="2514600" y="4076972"/>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304800" y="4229372"/>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838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9174" name="TextBox 23"/>
          <p:cNvSpPr txBox="1">
            <a:spLocks noChangeArrowheads="1"/>
          </p:cNvSpPr>
          <p:nvPr/>
        </p:nvSpPr>
        <p:spPr bwMode="auto">
          <a:xfrm>
            <a:off x="7740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3792304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152400" y="1268413"/>
            <a:ext cx="8839200" cy="4724400"/>
          </a:xfrm>
        </p:spPr>
        <p:txBody>
          <a:bodyPr/>
          <a:lstStyle/>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file format </a:t>
            </a:r>
            <a:r>
              <a:rPr lang="en-US" sz="2400">
                <a:latin typeface="Calibri" charset="0"/>
                <a:ea typeface="ＭＳ Ｐゴシック" charset="0"/>
              </a:rPr>
              <a:t>defines the track type.</a:t>
            </a:r>
          </a:p>
          <a:p>
            <a:pPr eaLnBrk="1" hangingPunct="1">
              <a:spcAft>
                <a:spcPts val="600"/>
              </a:spcAft>
            </a:pPr>
            <a:r>
              <a:rPr lang="en-US" sz="2400">
                <a:latin typeface="Calibri" charset="0"/>
                <a:ea typeface="ＭＳ Ｐゴシック" charset="0"/>
              </a:rPr>
              <a:t>The </a:t>
            </a:r>
            <a:r>
              <a:rPr lang="en-US" sz="2400" b="1">
                <a:latin typeface="Calibri" charset="0"/>
                <a:ea typeface="ＭＳ Ｐゴシック" charset="0"/>
              </a:rPr>
              <a:t>track type </a:t>
            </a:r>
            <a:r>
              <a:rPr lang="en-US" sz="2400">
                <a:latin typeface="Calibri" charset="0"/>
                <a:ea typeface="ＭＳ Ｐゴシック" charset="0"/>
              </a:rPr>
              <a:t>determines the display options</a:t>
            </a: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r>
              <a:rPr lang="en-US" sz="2000">
                <a:latin typeface="Calibri" charset="0"/>
                <a:ea typeface="ＭＳ Ｐゴシック" charset="0"/>
              </a:rPr>
              <a:t>For current list see: </a:t>
            </a:r>
            <a:r>
              <a:rPr lang="en-US" sz="2000">
                <a:latin typeface="Calibri" charset="0"/>
                <a:ea typeface="ＭＳ Ｐゴシック" charset="0"/>
                <a:hlinkClick r:id="rId3"/>
              </a:rPr>
              <a:t>www.broadinstitute.org/igv/FileFormats</a:t>
            </a:r>
            <a:endParaRPr lang="en-US" sz="2000">
              <a:latin typeface="Calibri" charset="0"/>
              <a:ea typeface="ＭＳ Ｐゴシック" charset="0"/>
            </a:endParaRPr>
          </a:p>
          <a:p>
            <a:pPr eaLnBrk="1" hangingPunct="1">
              <a:spcAft>
                <a:spcPts val="600"/>
              </a:spcAft>
            </a:pPr>
            <a:endParaRPr lang="en-US">
              <a:latin typeface="Calibri" charset="0"/>
              <a:ea typeface="ＭＳ Ｐゴシック" charset="0"/>
            </a:endParaRPr>
          </a:p>
          <a:p>
            <a:pPr eaLnBrk="1" hangingPunct="1">
              <a:spcAft>
                <a:spcPts val="600"/>
              </a:spcAft>
            </a:pPr>
            <a:endParaRPr lang="en-US">
              <a:latin typeface="Calibri" charset="0"/>
              <a:ea typeface="ＭＳ Ｐゴシック" charset="0"/>
            </a:endParaRPr>
          </a:p>
          <a:p>
            <a:endParaRPr lang="en-US">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descr="Screen shot 2012-03-04 at 6.54.4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320925"/>
            <a:ext cx="19812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descr="Screen shot 2012-03-04 at 6.55.03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2327275"/>
            <a:ext cx="2527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715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52400" y="1067519"/>
            <a:ext cx="8839200" cy="4724400"/>
          </a:xfrm>
        </p:spPr>
        <p:txBody>
          <a:bodyPr/>
          <a:lstStyle/>
          <a:p>
            <a:pPr marL="0" indent="0">
              <a:buFont typeface="Arial" charse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643781"/>
            <a:ext cx="9601200"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a:off x="4235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81359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1187450" y="982117"/>
            <a:ext cx="6996113" cy="518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882650" y="1669504"/>
            <a:ext cx="3733800" cy="708025"/>
          </a:xfrm>
          <a:prstGeom prst="rect">
            <a:avLst/>
          </a:prstGeom>
          <a:solidFill>
            <a:schemeClr val="accent1">
              <a:lumMod val="9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smtClean="0"/>
              <a:t>How far do you need to        zoom in to see the alignments?</a:t>
            </a:r>
            <a:endParaRPr lang="en-US" sz="2000" dirty="0"/>
          </a:p>
        </p:txBody>
      </p:sp>
      <p:sp>
        <p:nvSpPr>
          <p:cNvPr id="7" name="TextBox 3"/>
          <p:cNvSpPr txBox="1">
            <a:spLocks noChangeArrowheads="1"/>
          </p:cNvSpPr>
          <p:nvPr/>
        </p:nvSpPr>
        <p:spPr bwMode="auto">
          <a:xfrm>
            <a:off x="2330450" y="3041104"/>
            <a:ext cx="838200" cy="400050"/>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2559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3168650" y="3041104"/>
            <a:ext cx="3200400" cy="708025"/>
          </a:xfrm>
          <a:prstGeom prst="rect">
            <a:avLst/>
          </a:prstGeom>
          <a:solidFill>
            <a:srgbClr val="9ED3D7"/>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1547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1179530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52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6150" y="836712"/>
            <a:ext cx="7010400" cy="56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a:solidFill>
                  <a:srgbClr val="FFFFFF"/>
                </a:solidFill>
              </a14:hiddenFill>
            </a:ext>
          </a:extLst>
        </p:spPr>
      </p:pic>
      <p:sp>
        <p:nvSpPr>
          <p:cNvPr id="57349" name="TextBox 7"/>
          <p:cNvSpPr txBox="1">
            <a:spLocks noChangeArrowheads="1"/>
          </p:cNvSpPr>
          <p:nvPr/>
        </p:nvSpPr>
        <p:spPr bwMode="auto">
          <a:xfrm>
            <a:off x="5292725" y="1627287"/>
            <a:ext cx="3352800" cy="1016000"/>
          </a:xfrm>
          <a:prstGeom prst="rect">
            <a:avLst/>
          </a:prstGeom>
          <a:solidFill>
            <a:srgbClr val="9ED3D7"/>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Bases that do not match the reference sequence are highlighted by color</a:t>
            </a:r>
          </a:p>
        </p:txBody>
      </p:sp>
    </p:spTree>
    <p:extLst>
      <p:ext uri="{BB962C8B-B14F-4D97-AF65-F5344CB8AC3E}">
        <p14:creationId xmlns:p14="http://schemas.microsoft.com/office/powerpoint/2010/main" val="1716839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304800" y="1268413"/>
            <a:ext cx="883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241826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727918"/>
            <a:ext cx="8278813"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5845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8488" y="908720"/>
            <a:ext cx="7627937" cy="539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793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52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28600" y="1571625"/>
            <a:ext cx="8534400" cy="4524375"/>
          </a:xfrm>
          <a:prstGeom prst="rect">
            <a:avLst/>
          </a:prstGeom>
          <a:noFill/>
        </p:spPr>
        <p:txBody>
          <a:bodyPr>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1591179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213100"/>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56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474124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1752600" y="990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1676400" y="1219200"/>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1979613" y="2354263"/>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6705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4494213" y="2354263"/>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1903413" y="3573463"/>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18013" y="3573463"/>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705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0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3046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4180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5713413" y="3802063"/>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705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7848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228600" y="32766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304800" y="1295400"/>
            <a:ext cx="114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3429000" y="3567113"/>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676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191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096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553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04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5156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4648200" y="281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1676400" y="4876800"/>
            <a:ext cx="6705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2057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2895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191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53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7848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5486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407193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5729287"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4027488" y="6030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228600" y="4724400"/>
            <a:ext cx="1308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4902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228600" y="2362200"/>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365084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90600" y="1447800"/>
            <a:ext cx="7315200" cy="3416300"/>
          </a:xfrm>
          <a:prstGeom prst="rect">
            <a:avLst/>
          </a:prstGeom>
          <a:noFill/>
        </p:spPr>
        <p:txBody>
          <a:bodyPr>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457200"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3321366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685800" y="2209800"/>
            <a:ext cx="7696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854062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7828" name="Group 13"/>
          <p:cNvGrpSpPr>
            <a:grpSpLocks/>
          </p:cNvGrpSpPr>
          <p:nvPr/>
        </p:nvGrpSpPr>
        <p:grpSpPr bwMode="auto">
          <a:xfrm>
            <a:off x="2133600" y="2220913"/>
            <a:ext cx="6324600" cy="598487"/>
            <a:chOff x="2057400" y="3733800"/>
            <a:chExt cx="6324600" cy="597589"/>
          </a:xfrm>
        </p:grpSpPr>
        <p:sp>
          <p:nvSpPr>
            <p:cNvPr id="19" name="Rounded Rectangle 18"/>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837"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grpSp>
        <p:nvGrpSpPr>
          <p:cNvPr id="77829" name="Group 12"/>
          <p:cNvGrpSpPr>
            <a:grpSpLocks/>
          </p:cNvGrpSpPr>
          <p:nvPr/>
        </p:nvGrpSpPr>
        <p:grpSpPr bwMode="auto">
          <a:xfrm>
            <a:off x="2133600" y="4572000"/>
            <a:ext cx="6324600" cy="228600"/>
            <a:chOff x="1981200" y="2057397"/>
            <a:chExt cx="6324600" cy="228403"/>
          </a:xfrm>
        </p:grpSpPr>
        <p:sp>
          <p:nvSpPr>
            <p:cNvPr id="22" name="Rounded Rectangle 21"/>
            <p:cNvSpPr/>
            <p:nvPr/>
          </p:nvSpPr>
          <p:spPr>
            <a:xfrm>
              <a:off x="1981200" y="2057397"/>
              <a:ext cx="6324600" cy="22840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4673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1789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79876"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83"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012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b="1" dirty="0">
                <a:solidFill>
                  <a:schemeClr val="bg1"/>
                </a:solidFill>
                <a:latin typeface="Calibri" charset="0"/>
                <a:cs typeface="Segoe UI" charset="0"/>
              </a:rPr>
              <a:t>Introduction to IGV</a:t>
            </a:r>
          </a:p>
          <a:p>
            <a:pPr algn="r" eaLnBrk="1" hangingPunct="1"/>
            <a:r>
              <a:rPr lang="en-US" sz="2800" b="1" dirty="0">
                <a:solidFill>
                  <a:schemeClr val="bg1"/>
                </a:solidFill>
                <a:latin typeface="Calibri" charset="0"/>
                <a:cs typeface="Segoe UI" charset="0"/>
              </a:rPr>
              <a:t>The Integrative Genomics Viewer</a:t>
            </a: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Obi Griffith</a:t>
            </a:r>
            <a:r>
              <a:rPr lang="en-US" sz="1600" dirty="0">
                <a:latin typeface="Calibri"/>
                <a:ea typeface="+mj-ea"/>
                <a:cs typeface="Calibri"/>
              </a:rPr>
              <a:t>, </a:t>
            </a:r>
            <a:r>
              <a:rPr lang="en-US" sz="1600" dirty="0" err="1">
                <a:latin typeface="Calibri"/>
                <a:ea typeface="+mj-ea"/>
                <a:cs typeface="Calibri"/>
              </a:rPr>
              <a:t>Fouad</a:t>
            </a:r>
            <a:r>
              <a:rPr lang="en-US" sz="1600" dirty="0">
                <a:latin typeface="Calibri"/>
                <a:ea typeface="+mj-ea"/>
                <a:cs typeface="Calibri"/>
              </a:rPr>
              <a:t> </a:t>
            </a:r>
            <a:r>
              <a:rPr lang="en-US" sz="1600" dirty="0" err="1">
                <a:latin typeface="Calibri"/>
                <a:ea typeface="+mj-ea"/>
                <a:cs typeface="Calibri"/>
              </a:rPr>
              <a:t>Yousif</a:t>
            </a:r>
            <a:endParaRPr lang="en-US" sz="1600" dirty="0" smtClean="0">
              <a:latin typeface="Calibri"/>
              <a:ea typeface="+mj-ea"/>
              <a:cs typeface="Calibri"/>
            </a:endParaRPr>
          </a:p>
          <a:p>
            <a:pPr fontAlgn="auto">
              <a:spcAft>
                <a:spcPts val="0"/>
              </a:spcAft>
              <a:defRPr/>
            </a:pPr>
            <a:r>
              <a:rPr lang="en-US" sz="1600" dirty="0">
                <a:ln w="1270">
                  <a:solidFill>
                    <a:schemeClr val="tx1">
                      <a:alpha val="38000"/>
                    </a:schemeClr>
                  </a:solidFill>
                </a:ln>
                <a:latin typeface="Calibri"/>
                <a:cs typeface="Calibri"/>
              </a:rPr>
              <a:t>Informatics for RNA-</a:t>
            </a:r>
            <a:r>
              <a:rPr lang="en-US" sz="1600" dirty="0" err="1">
                <a:ln w="1270">
                  <a:solidFill>
                    <a:schemeClr val="tx1">
                      <a:alpha val="38000"/>
                    </a:schemeClr>
                  </a:solidFill>
                </a:ln>
                <a:latin typeface="Calibri"/>
                <a:cs typeface="Calibri"/>
              </a:rPr>
              <a:t>seq</a:t>
            </a:r>
            <a:r>
              <a:rPr lang="en-US" sz="1600" dirty="0">
                <a:ln w="1270">
                  <a:solidFill>
                    <a:schemeClr val="tx1">
                      <a:alpha val="38000"/>
                    </a:schemeClr>
                  </a:solidFill>
                </a:ln>
                <a:latin typeface="Calibri"/>
                <a:cs typeface="Calibri"/>
              </a:rPr>
              <a:t> Analysis</a:t>
            </a:r>
            <a:br>
              <a:rPr lang="en-US" sz="1600" dirty="0">
                <a:ln w="1270">
                  <a:solidFill>
                    <a:schemeClr val="tx1">
                      <a:alpha val="38000"/>
                    </a:schemeClr>
                  </a:solidFill>
                </a:ln>
                <a:latin typeface="Calibri"/>
                <a:cs typeface="Calibri"/>
              </a:rPr>
            </a:br>
            <a:r>
              <a:rPr lang="en-US" sz="1400" dirty="0">
                <a:ln w="1270">
                  <a:solidFill>
                    <a:schemeClr val="tx1">
                      <a:alpha val="38000"/>
                    </a:schemeClr>
                  </a:solidFill>
                </a:ln>
                <a:latin typeface="Calibri"/>
                <a:cs typeface="Calibri"/>
              </a:rPr>
              <a:t>July 10-12, 2017</a:t>
            </a:r>
          </a:p>
        </p:txBody>
      </p:sp>
      <p:pic>
        <p:nvPicPr>
          <p:cNvPr id="2" name="Picture 1" descr="CBW-CSHL-graphic-squ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60" y="2664296"/>
            <a:ext cx="4149080" cy="4149080"/>
          </a:xfrm>
          <a:prstGeom prst="rect">
            <a:avLst/>
          </a:prstGeom>
        </p:spPr>
      </p:pic>
      <p:pic>
        <p:nvPicPr>
          <p:cNvPr id="7" name="Picture 4" descr="TGI_logo_V_2color_bevel.tiff"/>
          <p:cNvPicPr>
            <a:picLocks noChangeAspect="1"/>
          </p:cNvPicPr>
          <p:nvPr/>
        </p:nvPicPr>
        <p:blipFill>
          <a:blip r:embed="rId3">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1924" name="Group 13"/>
          <p:cNvGrpSpPr>
            <a:grpSpLocks/>
          </p:cNvGrpSpPr>
          <p:nvPr/>
        </p:nvGrpSpPr>
        <p:grpSpPr bwMode="auto">
          <a:xfrm>
            <a:off x="2133600" y="2220913"/>
            <a:ext cx="6324600" cy="598487"/>
            <a:chOff x="2057400" y="3733800"/>
            <a:chExt cx="6324600" cy="597589"/>
          </a:xfrm>
        </p:grpSpPr>
        <p:sp>
          <p:nvSpPr>
            <p:cNvPr id="7" name="Rounded Rectangle 6"/>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3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9" name="Rounded Rectangle 8"/>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00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6705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2978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5600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3800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457200" y="1143000"/>
            <a:ext cx="784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83973" name="Group 13"/>
          <p:cNvGrpSpPr>
            <a:grpSpLocks/>
          </p:cNvGrpSpPr>
          <p:nvPr/>
        </p:nvGrpSpPr>
        <p:grpSpPr bwMode="auto">
          <a:xfrm>
            <a:off x="2133600" y="2220913"/>
            <a:ext cx="6324600" cy="598487"/>
            <a:chOff x="2057400" y="3733800"/>
            <a:chExt cx="6324600" cy="597589"/>
          </a:xfrm>
        </p:grpSpPr>
        <p:sp>
          <p:nvSpPr>
            <p:cNvPr id="8" name="Rounded Rectangle 7"/>
            <p:cNvSpPr/>
            <p:nvPr/>
          </p:nvSpPr>
          <p:spPr>
            <a:xfrm>
              <a:off x="2057400" y="3733800"/>
              <a:ext cx="6324600" cy="22825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89" name="TextBox 6"/>
            <p:cNvSpPr txBox="1">
              <a:spLocks noChangeArrowheads="1"/>
            </p:cNvSpPr>
            <p:nvPr/>
          </p:nvSpPr>
          <p:spPr bwMode="auto">
            <a:xfrm>
              <a:off x="2743200" y="3962400"/>
              <a:ext cx="184666" cy="36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b="1"/>
            </a:p>
          </p:txBody>
        </p:sp>
      </p:grpSp>
      <p:sp>
        <p:nvSpPr>
          <p:cNvPr id="10" name="Rounded Rectangle 9"/>
          <p:cNvSpPr/>
          <p:nvPr/>
        </p:nvSpPr>
        <p:spPr bwMode="auto">
          <a:xfrm>
            <a:off x="3124200" y="4572000"/>
            <a:ext cx="45720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4153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211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5258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343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5715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876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0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6705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52839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5156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3503613" y="5638800"/>
            <a:ext cx="38115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3549650" y="3352800"/>
            <a:ext cx="3536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267891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7375525"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81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338" y="1358900"/>
            <a:ext cx="7239000"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3132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3513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219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5951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592339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381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257800"/>
            <a:ext cx="7043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2209800"/>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2971800"/>
            <a:ext cx="1028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7391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384300"/>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28600" y="3286125"/>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2165" name="TextBox 6"/>
          <p:cNvSpPr txBox="1">
            <a:spLocks noChangeArrowheads="1"/>
          </p:cNvSpPr>
          <p:nvPr/>
        </p:nvSpPr>
        <p:spPr bwMode="auto">
          <a:xfrm>
            <a:off x="228600" y="5114925"/>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2871788" y="2066925"/>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2167" name="TextBox 8"/>
          <p:cNvSpPr txBox="1">
            <a:spLocks noChangeArrowheads="1"/>
          </p:cNvSpPr>
          <p:nvPr/>
        </p:nvSpPr>
        <p:spPr bwMode="auto">
          <a:xfrm>
            <a:off x="5486400" y="2057400"/>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Tree>
    <p:extLst>
      <p:ext uri="{BB962C8B-B14F-4D97-AF65-F5344CB8AC3E}">
        <p14:creationId xmlns:p14="http://schemas.microsoft.com/office/powerpoint/2010/main" val="2046896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8" y="1052736"/>
            <a:ext cx="675481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228600" y="2954561"/>
            <a:ext cx="13128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228600" y="4783361"/>
            <a:ext cx="1490663"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2871788" y="1735361"/>
            <a:ext cx="139541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5486400" y="1725836"/>
            <a:ext cx="1600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1066800" y="5307236"/>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3048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Rounded Rectangle 11"/>
          <p:cNvSpPr/>
          <p:nvPr/>
        </p:nvSpPr>
        <p:spPr>
          <a:xfrm>
            <a:off x="2895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8025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52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341313" y="1584325"/>
            <a:ext cx="8839200" cy="4724400"/>
          </a:xfrm>
        </p:spPr>
        <p:txBody>
          <a:bodyPr/>
          <a:lstStyle/>
          <a:p>
            <a:pPr marL="0" indent="0" eaLnBrk="1" hangingPunct="1">
              <a:lnSpc>
                <a:spcPct val="80000"/>
              </a:lnSpc>
              <a:buFont typeface="Arial" charset="0"/>
              <a:buNone/>
              <a:defRPr/>
            </a:pPr>
            <a:r>
              <a:rPr lang="en-US" dirty="0"/>
              <a:t>Orientation of paired reads can reveal structural </a:t>
            </a:r>
            <a:r>
              <a:rPr lang="en-US" dirty="0" smtClean="0"/>
              <a:t>events:</a:t>
            </a:r>
            <a:endParaRPr lang="en-US" dirty="0"/>
          </a:p>
          <a:p>
            <a:pPr marL="746125" indent="-233363" eaLnBrk="1" hangingPunct="1">
              <a:lnSpc>
                <a:spcPct val="80000"/>
              </a:lnSpc>
              <a:spcBef>
                <a:spcPts val="1200"/>
              </a:spcBef>
              <a:buFont typeface="Arial"/>
              <a:buChar char="•"/>
              <a:defRPr/>
            </a:pPr>
            <a:r>
              <a:rPr lang="en-US" dirty="0" smtClean="0"/>
              <a:t>Inversions</a:t>
            </a:r>
            <a:endParaRPr lang="en-US" dirty="0"/>
          </a:p>
          <a:p>
            <a:pPr marL="746125" indent="-233363" eaLnBrk="1" hangingPunct="1">
              <a:lnSpc>
                <a:spcPct val="80000"/>
              </a:lnSpc>
              <a:spcBef>
                <a:spcPts val="1200"/>
              </a:spcBef>
              <a:buFont typeface="Arial"/>
              <a:buChar char="•"/>
              <a:defRPr/>
            </a:pPr>
            <a:r>
              <a:rPr lang="en-US" dirty="0" smtClean="0"/>
              <a:t>Duplications</a:t>
            </a:r>
            <a:endParaRPr lang="en-US" dirty="0"/>
          </a:p>
          <a:p>
            <a:pPr marL="746125" indent="-233363" eaLnBrk="1" hangingPunct="1">
              <a:lnSpc>
                <a:spcPct val="80000"/>
              </a:lnSpc>
              <a:spcBef>
                <a:spcPts val="1200"/>
              </a:spcBef>
              <a:buFont typeface="Arial"/>
              <a:buChar char="•"/>
              <a:defRPr/>
            </a:pPr>
            <a:r>
              <a:rPr lang="en-US" dirty="0" smtClean="0"/>
              <a:t>Translocations</a:t>
            </a:r>
          </a:p>
          <a:p>
            <a:pPr marL="746125" indent="-233363" eaLnBrk="1" hangingPunct="1">
              <a:lnSpc>
                <a:spcPct val="80000"/>
              </a:lnSpc>
              <a:spcBef>
                <a:spcPts val="1200"/>
              </a:spcBef>
              <a:buFont typeface="Arial"/>
              <a:buChar char="•"/>
              <a:defRPr/>
            </a:pPr>
            <a:r>
              <a:rPr lang="en-US" dirty="0" smtClean="0"/>
              <a:t>Complex rearrangements</a:t>
            </a:r>
            <a:endParaRPr lang="en-US" dirty="0"/>
          </a:p>
          <a:p>
            <a:pPr eaLnBrk="1" hangingPunct="1">
              <a:lnSpc>
                <a:spcPct val="80000"/>
              </a:lnSpc>
              <a:defRPr/>
            </a:pPr>
            <a:endParaRPr lang="en-US" dirty="0"/>
          </a:p>
          <a:p>
            <a:pPr marL="0" indent="0" eaLnBrk="1" hangingPunct="1">
              <a:lnSpc>
                <a:spcPct val="80000"/>
              </a:lnSpc>
              <a:buFont typeface="Arial" charset="0"/>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smtClean="0"/>
              <a:t>second</a:t>
            </a:r>
            <a:endParaRPr lang="en-US" dirty="0"/>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5551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2286000" y="2057400"/>
            <a:ext cx="6324600" cy="2286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483733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457200" y="18288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2286000" y="2057400"/>
            <a:ext cx="6324600" cy="598488"/>
            <a:chOff x="2057400" y="3733800"/>
            <a:chExt cx="6324600" cy="597932"/>
          </a:xfrm>
        </p:grpSpPr>
        <p:sp>
          <p:nvSpPr>
            <p:cNvPr id="9" name="Rounded Rectangle 8"/>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35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036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3758039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52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121972604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4502151" y="1301750"/>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3124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2405009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3882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1411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2599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52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581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6765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5039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3200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7278687"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1450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2133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457200" y="4506913"/>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2133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781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7848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67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3810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6790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1426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9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1676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216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676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457200" y="3352800"/>
            <a:ext cx="320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2815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79388" y="4005263"/>
            <a:ext cx="8839200" cy="2103437"/>
          </a:xfrm>
        </p:spPr>
        <p:txBody>
          <a:bodyPr/>
          <a:lstStyle/>
          <a:p>
            <a:r>
              <a:rPr lang="en-US" sz="2000">
                <a:latin typeface="Calibri" charset="0"/>
                <a:ea typeface="ＭＳ Ｐゴシック" charset="0"/>
              </a:rPr>
              <a:t>task at hand : visualizing HT-seq reads, especially good for inspecting variants</a:t>
            </a:r>
          </a:p>
          <a:p>
            <a:r>
              <a:rPr lang="en-US" sz="2000">
                <a:latin typeface="Calibri" charset="0"/>
                <a:ea typeface="ＭＳ Ｐゴシック" charset="0"/>
              </a:rPr>
              <a:t>kind and size of data : large BAM files, stored locally or remotely</a:t>
            </a:r>
          </a:p>
          <a:p>
            <a:r>
              <a:rPr lang="en-US" sz="2000">
                <a:latin typeface="Calibri" charset="0"/>
                <a:ea typeface="ＭＳ Ｐゴシック" charset="0"/>
              </a:rPr>
              <a:t>data privacy : run on the desktop, can keep all data private</a:t>
            </a:r>
          </a:p>
          <a:p>
            <a:r>
              <a:rPr lang="en-US" sz="2000">
                <a:latin typeface="Calibri" charset="0"/>
                <a:ea typeface="ＭＳ Ｐゴシック" charset="0"/>
              </a:rPr>
              <a:t>UCSC Genome Browser has been retro-fitted to display BAM files</a:t>
            </a:r>
          </a:p>
          <a:p>
            <a:r>
              <a:rPr lang="en-US" sz="2000">
                <a:latin typeface="Calibri" charset="0"/>
                <a:ea typeface="ＭＳ Ｐゴシック" charset="0"/>
              </a:rPr>
              <a:t>Trackster is a genome browser that can perform visual analytics on small windows of the genome, deploy full analysis with Galaxy</a:t>
            </a:r>
          </a:p>
          <a:p>
            <a:endParaRPr lang="en-US" sz="200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900113" y="1557338"/>
            <a:ext cx="8699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1484313"/>
            <a:ext cx="1101725"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762000" y="2638425"/>
            <a:ext cx="1143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6889750" y="2636838"/>
            <a:ext cx="971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1739900" y="2638425"/>
            <a:ext cx="24987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4500563" y="2636838"/>
            <a:ext cx="15986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2489200" y="1701800"/>
            <a:ext cx="1008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2339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695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457200" y="19812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2286000" y="2057400"/>
            <a:ext cx="6324600" cy="598488"/>
            <a:chOff x="2057400" y="3733800"/>
            <a:chExt cx="6324600" cy="597932"/>
          </a:xfrm>
        </p:grpSpPr>
        <p:sp>
          <p:nvSpPr>
            <p:cNvPr id="7" name="Rounded Rectangle 6"/>
            <p:cNvSpPr/>
            <p:nvPr/>
          </p:nvSpPr>
          <p:spPr>
            <a:xfrm>
              <a:off x="2057400" y="3733800"/>
              <a:ext cx="6324600" cy="2283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2133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934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848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3276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5943600" y="3657600"/>
            <a:ext cx="3082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2514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2819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657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5131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628775"/>
            <a:ext cx="7451725"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892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7700" y="1179513"/>
            <a:ext cx="7864475"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1116013" y="1700213"/>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3203575" y="234950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211638" y="2205038"/>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7992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60350"/>
            <a:ext cx="81248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1292225" y="1544638"/>
            <a:ext cx="6951663" cy="1827212"/>
            <a:chOff x="838200" y="1447800"/>
            <a:chExt cx="7848600" cy="2057400"/>
          </a:xfrm>
        </p:grpSpPr>
        <p:sp>
          <p:nvSpPr>
            <p:cNvPr id="129028" name="TextBox 3"/>
            <p:cNvSpPr txBox="1">
              <a:spLocks noChangeArrowheads="1"/>
            </p:cNvSpPr>
            <p:nvPr/>
          </p:nvSpPr>
          <p:spPr bwMode="auto">
            <a:xfrm>
              <a:off x="838200" y="1447800"/>
              <a:ext cx="7848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10472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Content Placeholder 3"/>
          <p:cNvSpPr>
            <a:spLocks noGrp="1"/>
          </p:cNvSpPr>
          <p:nvPr>
            <p:ph idx="1"/>
          </p:nvPr>
        </p:nvSpPr>
        <p:spPr>
          <a:xfrm>
            <a:off x="152400" y="1396752"/>
            <a:ext cx="8839200" cy="1600200"/>
          </a:xfrm>
        </p:spPr>
        <p:txBody>
          <a:bodyPr/>
          <a:lstStyle/>
          <a:p>
            <a:pPr algn="ctr">
              <a:buFont typeface="Arial" charset="0"/>
              <a:buNone/>
            </a:pPr>
            <a:r>
              <a:rPr lang="en-US" sz="4400" dirty="0" smtClean="0">
                <a:latin typeface="Calibri" charset="0"/>
                <a:ea typeface="ＭＳ Ｐゴシック" charset="0"/>
              </a:rPr>
              <a:t>IGV hands-on tutorial</a:t>
            </a:r>
          </a:p>
          <a:p>
            <a:pPr algn="ctr">
              <a:buFont typeface="Arial" charset="0"/>
              <a:buNone/>
            </a:pPr>
            <a:endParaRPr lang="en-US" sz="4400" dirty="0" smtClean="0">
              <a:latin typeface="Calibri" charset="0"/>
              <a:ea typeface="ＭＳ Ｐゴシック" charset="0"/>
            </a:endParaRPr>
          </a:p>
          <a:p>
            <a:pPr algn="ctr">
              <a:buNone/>
            </a:pPr>
            <a:r>
              <a:rPr lang="en-US" sz="4400" dirty="0">
                <a:latin typeface="Calibri" charset="0"/>
                <a:ea typeface="ＭＳ Ｐゴシック" charset="0"/>
                <a:hlinkClick r:id="rId3"/>
              </a:rPr>
              <a:t>https://github.com/griffithlab/rnaseq_tutorial/wiki/IGV-</a:t>
            </a:r>
            <a:r>
              <a:rPr lang="en-US" sz="4400" dirty="0" smtClean="0">
                <a:latin typeface="Calibri" charset="0"/>
                <a:ea typeface="ＭＳ Ｐゴシック" charset="0"/>
                <a:hlinkClick r:id="rId3"/>
              </a:rPr>
              <a:t>Tutorial</a:t>
            </a:r>
            <a:r>
              <a:rPr lang="en-US" sz="4400" dirty="0" smtClean="0">
                <a:latin typeface="Calibri" charset="0"/>
                <a:ea typeface="ＭＳ Ｐゴシック" charset="0"/>
              </a:rPr>
              <a:t> </a:t>
            </a:r>
            <a:endParaRPr lang="en-US" sz="4400" dirty="0">
              <a:latin typeface="Calibri" charset="0"/>
              <a:ea typeface="ＭＳ Ｐゴシック" charset="0"/>
            </a:endParaRPr>
          </a:p>
          <a:p>
            <a:pPr algn="ctr">
              <a:buFont typeface="Arial" charset="0"/>
              <a:buNone/>
            </a:pPr>
            <a:endParaRPr lang="en-US" sz="4400" dirty="0">
              <a:latin typeface="Calibri" charset="0"/>
              <a:ea typeface="ＭＳ Ｐゴシック" charset="0"/>
            </a:endParaRPr>
          </a:p>
        </p:txBody>
      </p:sp>
    </p:spTree>
    <p:extLst>
      <p:ext uri="{BB962C8B-B14F-4D97-AF65-F5344CB8AC3E}">
        <p14:creationId xmlns:p14="http://schemas.microsoft.com/office/powerpoint/2010/main" val="1440238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304800" y="5391150"/>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304800" y="5919788"/>
            <a:ext cx="4648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1476375" y="1027113"/>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304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a:extLst/>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1676400"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3505200"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3505200" y="4919663"/>
            <a:ext cx="1662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6553200" y="6019800"/>
            <a:ext cx="1662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5105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6553200"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228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1676400" y="45720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75437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52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539750" y="1524000"/>
            <a:ext cx="84963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smtClean="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r>
              <a:rPr lang="en-US" dirty="0" smtClean="0">
                <a:cs typeface="Arial" charset="0"/>
              </a:rPr>
              <a:t>.</a:t>
            </a:r>
          </a:p>
          <a:p>
            <a:pPr lvl="1" eaLnBrk="1" hangingPunct="1">
              <a:spcBef>
                <a:spcPts val="2100"/>
              </a:spcBef>
              <a:buFont typeface="Arial" charset="0"/>
              <a:buChar char="•"/>
              <a:defRPr/>
            </a:pPr>
            <a:r>
              <a:rPr lang="en-US" dirty="0" smtClean="0">
                <a:cs typeface="Arial" charset="0"/>
              </a:rPr>
              <a:t>Integrate multiple data types with clinical and other sample information.</a:t>
            </a:r>
          </a:p>
          <a:p>
            <a:pPr lvl="1" eaLnBrk="1" hangingPunct="1">
              <a:spcBef>
                <a:spcPts val="2100"/>
              </a:spcBef>
              <a:buFont typeface="Arial" charset="0"/>
              <a:buChar char="•"/>
              <a:defRPr/>
            </a:pPr>
            <a:r>
              <a:rPr lang="en-US" dirty="0" smtClean="0">
                <a:cs typeface="Arial" charset="0"/>
              </a:rPr>
              <a:t>View data from multiple sources:</a:t>
            </a:r>
          </a:p>
          <a:p>
            <a:pPr lvl="2" indent="-404813" eaLnBrk="1" hangingPunct="1">
              <a:spcBef>
                <a:spcPts val="300"/>
              </a:spcBef>
              <a:buFontTx/>
              <a:buChar char="-"/>
              <a:defRPr/>
            </a:pPr>
            <a:r>
              <a:rPr lang="en-US" dirty="0" smtClean="0">
                <a:cs typeface="Arial" charset="0"/>
              </a:rPr>
              <a:t>local, remote, and “cloud-based”.</a:t>
            </a:r>
          </a:p>
          <a:p>
            <a:pPr marL="342900" lvl="1" indent="-342900" eaLnBrk="1" hangingPunct="1">
              <a:spcBef>
                <a:spcPts val="300"/>
              </a:spcBef>
              <a:buFont typeface="Arial"/>
              <a:buChar char="•"/>
              <a:defRPr/>
            </a:pPr>
            <a:endParaRPr lang="en-US" dirty="0" smtClean="0">
              <a:cs typeface="Arial" charset="0"/>
            </a:endParaRPr>
          </a:p>
          <a:p>
            <a:pPr marL="342900" lvl="1" indent="-342900" eaLnBrk="1" hangingPunct="1">
              <a:spcBef>
                <a:spcPts val="300"/>
              </a:spcBef>
              <a:buFont typeface="Arial"/>
              <a:buChar char="•"/>
              <a:defRPr/>
            </a:pPr>
            <a:r>
              <a:rPr lang="en-US" dirty="0" smtClean="0">
                <a:cs typeface="Arial" charset="0"/>
              </a:rPr>
              <a:t>Automation of specific tasks using command-line interface</a:t>
            </a:r>
          </a:p>
          <a:p>
            <a:pPr lvl="2" indent="-404813" eaLnBrk="1" hangingPunct="1">
              <a:spcBef>
                <a:spcPts val="300"/>
              </a:spcBef>
              <a:defRPr/>
            </a:pPr>
            <a:endParaRPr lang="en-US" dirty="0" smtClean="0">
              <a:cs typeface="Arial" charset="0"/>
            </a:endParaRPr>
          </a:p>
          <a:p>
            <a:pPr lvl="1" eaLnBrk="1" hangingPunct="1">
              <a:spcBef>
                <a:spcPts val="2100"/>
              </a:spcBef>
              <a:buFont typeface="Arial" charset="0"/>
              <a:buChar char="•"/>
              <a:defRPr/>
            </a:pPr>
            <a:endParaRPr lang="en-US" dirty="0" smtClean="0">
              <a:cs typeface="Arial" charset="0"/>
            </a:endParaRPr>
          </a:p>
        </p:txBody>
      </p:sp>
    </p:spTree>
    <p:extLst>
      <p:ext uri="{BB962C8B-B14F-4D97-AF65-F5344CB8AC3E}">
        <p14:creationId xmlns:p14="http://schemas.microsoft.com/office/powerpoint/2010/main" val="3343612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52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119188"/>
            <a:ext cx="22733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791200" y="2057400"/>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3886200" y="1524000"/>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1371600" y="3308350"/>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1600200" y="4070350"/>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6248400" y="2971800"/>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933700"/>
            <a:ext cx="7620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3124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95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05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257800" y="3200400"/>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429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76613"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685800" y="5337175"/>
            <a:ext cx="83820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03484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52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6550" y="3175"/>
            <a:ext cx="11668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034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9900</TotalTime>
  <Words>3234</Words>
  <Application>Microsoft Macintosh PowerPoint</Application>
  <PresentationFormat>On-screen Show (4:3)</PresentationFormat>
  <Paragraphs>405</Paragraphs>
  <Slides>55</Slides>
  <Notes>51</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Canadian Bioinformatics Workshops</vt:lpstr>
      <vt:lpstr>PowerPoint Presentation</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661</cp:revision>
  <dcterms:created xsi:type="dcterms:W3CDTF">2010-04-21T18:53:51Z</dcterms:created>
  <dcterms:modified xsi:type="dcterms:W3CDTF">2017-07-08T18:02:24Z</dcterms:modified>
</cp:coreProperties>
</file>